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lstStyle>
            <a:lvl1pPr algn="l">
              <a:defRPr sz="8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18-Jul-22</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2570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85756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64699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83577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5999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63823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1876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3571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2555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948296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18-Jul-22</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3914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lIns="109728" tIns="109728" rIns="109728" bIns="91440" anchor="ct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lIns="109728" tIns="109728" rIns="109728"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1400" spc="40">
                <a:solidFill>
                  <a:schemeClr val="tx1">
                    <a:tint val="75000"/>
                  </a:schemeClr>
                </a:solidFill>
              </a:defRPr>
            </a:lvl1pPr>
          </a:lstStyle>
          <a:p>
            <a:fld id="{72345051-2045-45DA-935E-2E3CA1A69ADC}" type="datetimeFigureOut">
              <a:rPr lang="en-US" smtClean="0"/>
              <a:t>18-Jul-22</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1400" spc="4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1400" spc="4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473888125"/>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2" r:id="rId6"/>
    <p:sldLayoutId id="2147483728" r:id="rId7"/>
    <p:sldLayoutId id="2147483729" r:id="rId8"/>
    <p:sldLayoutId id="2147483730" r:id="rId9"/>
    <p:sldLayoutId id="2147483731" r:id="rId10"/>
    <p:sldLayoutId id="2147483733" r:id="rId11"/>
  </p:sldLayoutIdLst>
  <p:txStyles>
    <p:titleStyle>
      <a:lvl1pPr algn="l" defTabSz="914400" rtl="0" eaLnBrk="1" latinLnBrk="0" hangingPunct="1">
        <a:lnSpc>
          <a:spcPct val="105000"/>
        </a:lnSpc>
        <a:spcBef>
          <a:spcPct val="0"/>
        </a:spcBef>
        <a:buNone/>
        <a:defRPr sz="4400" kern="1200" spc="5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600" kern="1200" spc="50">
          <a:solidFill>
            <a:schemeClr val="tx1"/>
          </a:solidFill>
          <a:latin typeface="+mn-lt"/>
          <a:ea typeface="+mn-ea"/>
          <a:cs typeface="+mn-cs"/>
        </a:defRPr>
      </a:lvl1pPr>
      <a:lvl2pPr marL="685800" indent="-228600" algn="l" defTabSz="914400" rtl="0" eaLnBrk="1" latinLnBrk="0" hangingPunct="1">
        <a:lnSpc>
          <a:spcPct val="105000"/>
        </a:lnSpc>
        <a:spcBef>
          <a:spcPts val="500"/>
        </a:spcBef>
        <a:buFont typeface="Arial" panose="020B0604020202020204" pitchFamily="34" charset="0"/>
        <a:buChar char="•"/>
        <a:defRPr sz="2200" kern="1200" spc="50">
          <a:solidFill>
            <a:schemeClr val="tx1"/>
          </a:solidFill>
          <a:latin typeface="+mn-lt"/>
          <a:ea typeface="+mn-ea"/>
          <a:cs typeface="+mn-cs"/>
        </a:defRPr>
      </a:lvl2pPr>
      <a:lvl3pPr marL="1143000" indent="-228600" algn="l" defTabSz="914400" rtl="0" eaLnBrk="1" latinLnBrk="0" hangingPunct="1">
        <a:lnSpc>
          <a:spcPct val="105000"/>
        </a:lnSpc>
        <a:spcBef>
          <a:spcPts val="500"/>
        </a:spcBef>
        <a:buFont typeface="Arial" panose="020B0604020202020204" pitchFamily="34" charset="0"/>
        <a:buChar char="•"/>
        <a:defRPr sz="2000" kern="1200" spc="50">
          <a:solidFill>
            <a:schemeClr val="tx1"/>
          </a:solidFill>
          <a:latin typeface="+mn-lt"/>
          <a:ea typeface="+mn-ea"/>
          <a:cs typeface="+mn-cs"/>
        </a:defRPr>
      </a:lvl3pPr>
      <a:lvl4pPr marL="1600200" indent="-228600" algn="l" defTabSz="914400" rtl="0" eaLnBrk="1" latinLnBrk="0" hangingPunct="1">
        <a:lnSpc>
          <a:spcPct val="105000"/>
        </a:lnSpc>
        <a:spcBef>
          <a:spcPts val="500"/>
        </a:spcBef>
        <a:buFont typeface="Arial" panose="020B0604020202020204" pitchFamily="34" charset="0"/>
        <a:buChar char="•"/>
        <a:defRPr sz="1800" kern="1200" spc="50">
          <a:solidFill>
            <a:schemeClr val="tx1"/>
          </a:solidFill>
          <a:latin typeface="+mn-lt"/>
          <a:ea typeface="+mn-ea"/>
          <a:cs typeface="+mn-cs"/>
        </a:defRPr>
      </a:lvl4pPr>
      <a:lvl5pPr marL="2057400" indent="-228600" algn="l" defTabSz="914400" rtl="0" eaLnBrk="1" latinLnBrk="0" hangingPunct="1">
        <a:lnSpc>
          <a:spcPct val="105000"/>
        </a:lnSpc>
        <a:spcBef>
          <a:spcPts val="500"/>
        </a:spcBef>
        <a:buFont typeface="Arial" panose="020B0604020202020204" pitchFamily="34" charset="0"/>
        <a:buChar char="•"/>
        <a:defRPr sz="1800" kern="1200" spc="5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B18937B-15E6-7906-AC6C-5930A0954AEC}"/>
              </a:ext>
            </a:extLst>
          </p:cNvPr>
          <p:cNvPicPr>
            <a:picLocks noChangeAspect="1"/>
          </p:cNvPicPr>
          <p:nvPr/>
        </p:nvPicPr>
        <p:blipFill rotWithShape="1">
          <a:blip r:embed="rId2">
            <a:alphaModFix amt="50000"/>
          </a:blip>
          <a:srcRect t="36161" r="-1" b="7575"/>
          <a:stretch/>
        </p:blipFill>
        <p:spPr>
          <a:xfrm>
            <a:off x="20" y="10"/>
            <a:ext cx="12188930" cy="6857990"/>
          </a:xfrm>
          <a:prstGeom prst="rect">
            <a:avLst/>
          </a:prstGeom>
        </p:spPr>
      </p:pic>
      <p:sp>
        <p:nvSpPr>
          <p:cNvPr id="2" name="Title 1">
            <a:extLst>
              <a:ext uri="{FF2B5EF4-FFF2-40B4-BE49-F238E27FC236}">
                <a16:creationId xmlns:a16="http://schemas.microsoft.com/office/drawing/2014/main" id="{B9E4FE5A-821A-F02A-2338-A149AD08734B}"/>
              </a:ext>
            </a:extLst>
          </p:cNvPr>
          <p:cNvSpPr>
            <a:spLocks noGrp="1"/>
          </p:cNvSpPr>
          <p:nvPr>
            <p:ph type="ctrTitle"/>
          </p:nvPr>
        </p:nvSpPr>
        <p:spPr>
          <a:xfrm>
            <a:off x="1524000" y="1122363"/>
            <a:ext cx="9144000" cy="3063240"/>
          </a:xfrm>
        </p:spPr>
        <p:txBody>
          <a:bodyPr>
            <a:normAutofit/>
          </a:bodyPr>
          <a:lstStyle/>
          <a:p>
            <a:pPr algn="ctr">
              <a:lnSpc>
                <a:spcPct val="95000"/>
              </a:lnSpc>
            </a:pPr>
            <a:r>
              <a:rPr lang="en-US" sz="8400" dirty="0"/>
              <a:t>Classical and Quantum Statistics</a:t>
            </a:r>
          </a:p>
        </p:txBody>
      </p:sp>
      <p:sp>
        <p:nvSpPr>
          <p:cNvPr id="3" name="Subtitle 2">
            <a:extLst>
              <a:ext uri="{FF2B5EF4-FFF2-40B4-BE49-F238E27FC236}">
                <a16:creationId xmlns:a16="http://schemas.microsoft.com/office/drawing/2014/main" id="{8A567F88-6BE0-844A-A58A-BD5A343C2219}"/>
              </a:ext>
            </a:extLst>
          </p:cNvPr>
          <p:cNvSpPr>
            <a:spLocks noGrp="1"/>
          </p:cNvSpPr>
          <p:nvPr>
            <p:ph type="subTitle" idx="1"/>
          </p:nvPr>
        </p:nvSpPr>
        <p:spPr>
          <a:xfrm>
            <a:off x="1527048" y="4599432"/>
            <a:ext cx="9144000" cy="1536192"/>
          </a:xfrm>
        </p:spPr>
        <p:txBody>
          <a:bodyPr>
            <a:normAutofit/>
          </a:bodyPr>
          <a:lstStyle/>
          <a:p>
            <a:pPr algn="ctr"/>
            <a:endParaRPr lang="en-US" sz="3200"/>
          </a:p>
        </p:txBody>
      </p:sp>
      <p:sp>
        <p:nvSpPr>
          <p:cNvPr id="11"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990809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C57F-A3BD-94EA-F19B-C01FE62F0AD4}"/>
              </a:ext>
            </a:extLst>
          </p:cNvPr>
          <p:cNvSpPr>
            <a:spLocks noGrp="1"/>
          </p:cNvSpPr>
          <p:nvPr>
            <p:ph type="title"/>
          </p:nvPr>
        </p:nvSpPr>
        <p:spPr/>
        <p:txBody>
          <a:bodyPr/>
          <a:lstStyle/>
          <a:p>
            <a:r>
              <a:rPr lang="en-US" sz="4800" dirty="0">
                <a:solidFill>
                  <a:schemeClr val="accent1"/>
                </a:solidFill>
              </a:rPr>
              <a:t>Classical Statistics:</a:t>
            </a:r>
          </a:p>
        </p:txBody>
      </p:sp>
      <p:sp>
        <p:nvSpPr>
          <p:cNvPr id="3" name="Content Placeholder 2">
            <a:extLst>
              <a:ext uri="{FF2B5EF4-FFF2-40B4-BE49-F238E27FC236}">
                <a16:creationId xmlns:a16="http://schemas.microsoft.com/office/drawing/2014/main" id="{D9C23E70-0E48-0D82-197F-AF36F9305082}"/>
              </a:ext>
            </a:extLst>
          </p:cNvPr>
          <p:cNvSpPr>
            <a:spLocks noGrp="1"/>
          </p:cNvSpPr>
          <p:nvPr>
            <p:ph idx="1"/>
          </p:nvPr>
        </p:nvSpPr>
        <p:spPr>
          <a:xfrm>
            <a:off x="838200" y="2064774"/>
            <a:ext cx="10515600" cy="4218038"/>
          </a:xfrm>
        </p:spPr>
        <p:txBody>
          <a:bodyPr>
            <a:normAutofit/>
          </a:bodyPr>
          <a:lstStyle/>
          <a:p>
            <a:pPr marL="0" indent="0">
              <a:buNone/>
            </a:pPr>
            <a:r>
              <a:rPr lang="en-US" dirty="0">
                <a:solidFill>
                  <a:srgbClr val="FF0000"/>
                </a:solidFill>
              </a:rPr>
              <a:t>Classical statistics or Maxwell-Boltzmann (MB) </a:t>
            </a:r>
            <a:r>
              <a:rPr lang="en-US" dirty="0"/>
              <a:t>Statistics was successful in explaining pressure, temperature etc. of gaseous systems but couldn’t explain some experimental results like the energy distribution in case of blackbody radiation, specific heat at low temperature etc.</a:t>
            </a:r>
          </a:p>
          <a:p>
            <a:pPr marL="0" indent="0">
              <a:buNone/>
            </a:pPr>
            <a:r>
              <a:rPr lang="en-US" dirty="0"/>
              <a:t>Such phenomena were successfully explained by S.N. Bose, Albert Einstein, Enrico Fermi, P.A. Dirac with the help of newly discovered quantum </a:t>
            </a:r>
            <a:r>
              <a:rPr lang="en-US" dirty="0" err="1"/>
              <a:t>theories.These</a:t>
            </a:r>
            <a:r>
              <a:rPr lang="en-US" dirty="0"/>
              <a:t> new statistics are known as </a:t>
            </a:r>
            <a:r>
              <a:rPr lang="en-US" dirty="0">
                <a:solidFill>
                  <a:srgbClr val="0070C0"/>
                </a:solidFill>
              </a:rPr>
              <a:t>Quantum Statistics.</a:t>
            </a:r>
          </a:p>
        </p:txBody>
      </p:sp>
    </p:spTree>
    <p:extLst>
      <p:ext uri="{BB962C8B-B14F-4D97-AF65-F5344CB8AC3E}">
        <p14:creationId xmlns:p14="http://schemas.microsoft.com/office/powerpoint/2010/main" val="3553051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25B9C-6ED8-3A31-70F1-053893DA8289}"/>
              </a:ext>
            </a:extLst>
          </p:cNvPr>
          <p:cNvSpPr>
            <a:spLocks noGrp="1"/>
          </p:cNvSpPr>
          <p:nvPr>
            <p:ph type="title"/>
          </p:nvPr>
        </p:nvSpPr>
        <p:spPr>
          <a:xfrm>
            <a:off x="838200" y="365125"/>
            <a:ext cx="10515600" cy="1325563"/>
          </a:xfrm>
        </p:spPr>
        <p:txBody>
          <a:bodyPr/>
          <a:lstStyle/>
          <a:p>
            <a:r>
              <a:rPr lang="en-US" sz="4800" dirty="0">
                <a:solidFill>
                  <a:schemeClr val="accent1"/>
                </a:solidFill>
              </a:rPr>
              <a:t>Quantum Statistics:</a:t>
            </a:r>
          </a:p>
        </p:txBody>
      </p:sp>
      <p:sp>
        <p:nvSpPr>
          <p:cNvPr id="3" name="Content Placeholder 2">
            <a:extLst>
              <a:ext uri="{FF2B5EF4-FFF2-40B4-BE49-F238E27FC236}">
                <a16:creationId xmlns:a16="http://schemas.microsoft.com/office/drawing/2014/main" id="{56D5ED84-ECB5-1C34-53EE-5375FA88A187}"/>
              </a:ext>
            </a:extLst>
          </p:cNvPr>
          <p:cNvSpPr>
            <a:spLocks noGrp="1"/>
          </p:cNvSpPr>
          <p:nvPr>
            <p:ph idx="1"/>
          </p:nvPr>
        </p:nvSpPr>
        <p:spPr/>
        <p:txBody>
          <a:bodyPr/>
          <a:lstStyle/>
          <a:p>
            <a:r>
              <a:rPr lang="en-US" sz="3600" dirty="0"/>
              <a:t> </a:t>
            </a:r>
            <a:r>
              <a:rPr lang="en-US" sz="3600" dirty="0">
                <a:solidFill>
                  <a:srgbClr val="0070C0"/>
                </a:solidFill>
              </a:rPr>
              <a:t>Bose-Einstein (BE) statistics </a:t>
            </a:r>
          </a:p>
          <a:p>
            <a:r>
              <a:rPr lang="en-US" sz="4000" dirty="0">
                <a:solidFill>
                  <a:srgbClr val="FF0000"/>
                </a:solidFill>
              </a:rPr>
              <a:t> Fermi-Dirac (FD) statistics</a:t>
            </a:r>
          </a:p>
        </p:txBody>
      </p:sp>
    </p:spTree>
    <p:extLst>
      <p:ext uri="{BB962C8B-B14F-4D97-AF65-F5344CB8AC3E}">
        <p14:creationId xmlns:p14="http://schemas.microsoft.com/office/powerpoint/2010/main" val="3097698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1CA12-3388-7E7C-47FA-EDBF23CFD7EC}"/>
              </a:ext>
            </a:extLst>
          </p:cNvPr>
          <p:cNvSpPr>
            <a:spLocks noGrp="1"/>
          </p:cNvSpPr>
          <p:nvPr>
            <p:ph type="title"/>
          </p:nvPr>
        </p:nvSpPr>
        <p:spPr>
          <a:xfrm>
            <a:off x="838200" y="365126"/>
            <a:ext cx="10515600" cy="962230"/>
          </a:xfrm>
        </p:spPr>
        <p:txBody>
          <a:bodyPr/>
          <a:lstStyle/>
          <a:p>
            <a:r>
              <a:rPr lang="en-US" dirty="0">
                <a:solidFill>
                  <a:schemeClr val="accent1"/>
                </a:solidFill>
              </a:rPr>
              <a:t>Maxwell-Boltzmann (MB) Statistics:</a:t>
            </a:r>
          </a:p>
        </p:txBody>
      </p:sp>
      <p:sp>
        <p:nvSpPr>
          <p:cNvPr id="3" name="Content Placeholder 2">
            <a:extLst>
              <a:ext uri="{FF2B5EF4-FFF2-40B4-BE49-F238E27FC236}">
                <a16:creationId xmlns:a16="http://schemas.microsoft.com/office/drawing/2014/main" id="{878B28FB-144C-4266-D745-9B9C1043695F}"/>
              </a:ext>
            </a:extLst>
          </p:cNvPr>
          <p:cNvSpPr>
            <a:spLocks noGrp="1"/>
          </p:cNvSpPr>
          <p:nvPr>
            <p:ph idx="1"/>
          </p:nvPr>
        </p:nvSpPr>
        <p:spPr/>
        <p:txBody>
          <a:bodyPr>
            <a:normAutofit fontScale="92500" lnSpcReduction="10000"/>
          </a:bodyPr>
          <a:lstStyle/>
          <a:p>
            <a:pPr marL="0" indent="0">
              <a:buNone/>
            </a:pPr>
            <a:r>
              <a:rPr lang="en-US" dirty="0"/>
              <a:t> </a:t>
            </a:r>
            <a:r>
              <a:rPr lang="en-US" dirty="0">
                <a:highlight>
                  <a:srgbClr val="FFFF00"/>
                </a:highlight>
              </a:rPr>
              <a:t>The basic postulates associated with the MB statistics are- </a:t>
            </a:r>
          </a:p>
          <a:p>
            <a:r>
              <a:rPr lang="en-US" dirty="0"/>
              <a:t>The particles of the system are identical and </a:t>
            </a:r>
            <a:r>
              <a:rPr lang="en-US" dirty="0">
                <a:solidFill>
                  <a:srgbClr val="00B0F0"/>
                </a:solidFill>
              </a:rPr>
              <a:t>distinguishable.</a:t>
            </a:r>
          </a:p>
          <a:p>
            <a:r>
              <a:rPr lang="en-US" dirty="0"/>
              <a:t>The phase space can be divided into a very large number of cells.</a:t>
            </a:r>
          </a:p>
          <a:p>
            <a:r>
              <a:rPr lang="en-US" dirty="0"/>
              <a:t>There is no restriction on the number of particles which can occupy a single phase cell.</a:t>
            </a:r>
          </a:p>
          <a:p>
            <a:r>
              <a:rPr lang="en-US" dirty="0"/>
              <a:t>The available </a:t>
            </a:r>
            <a:r>
              <a:rPr lang="en-US" dirty="0">
                <a:solidFill>
                  <a:srgbClr val="FF0000"/>
                </a:solidFill>
              </a:rPr>
              <a:t>volume of the phase space cell </a:t>
            </a:r>
            <a:r>
              <a:rPr lang="en-US" dirty="0"/>
              <a:t>can be </a:t>
            </a:r>
            <a:r>
              <a:rPr lang="en-US" dirty="0">
                <a:solidFill>
                  <a:srgbClr val="FF0000"/>
                </a:solidFill>
              </a:rPr>
              <a:t>very small </a:t>
            </a:r>
            <a:r>
              <a:rPr lang="en-US" dirty="0"/>
              <a:t>and may </a:t>
            </a:r>
            <a:r>
              <a:rPr lang="en-US" dirty="0">
                <a:solidFill>
                  <a:srgbClr val="00B0F0"/>
                </a:solidFill>
              </a:rPr>
              <a:t>even approach zero</a:t>
            </a:r>
            <a:r>
              <a:rPr lang="en-US" dirty="0"/>
              <a:t>.</a:t>
            </a:r>
          </a:p>
          <a:p>
            <a:r>
              <a:rPr lang="en-US" dirty="0"/>
              <a:t>The total number of particles in the system remains constant.</a:t>
            </a:r>
          </a:p>
          <a:p>
            <a:r>
              <a:rPr lang="en-US" dirty="0"/>
              <a:t>The total energy of the system remains constant. </a:t>
            </a:r>
          </a:p>
        </p:txBody>
      </p:sp>
    </p:spTree>
    <p:extLst>
      <p:ext uri="{BB962C8B-B14F-4D97-AF65-F5344CB8AC3E}">
        <p14:creationId xmlns:p14="http://schemas.microsoft.com/office/powerpoint/2010/main" val="3981411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A916-B8E7-7BFC-7CC8-550FE4E21A8F}"/>
              </a:ext>
            </a:extLst>
          </p:cNvPr>
          <p:cNvSpPr>
            <a:spLocks noGrp="1"/>
          </p:cNvSpPr>
          <p:nvPr>
            <p:ph type="title"/>
          </p:nvPr>
        </p:nvSpPr>
        <p:spPr/>
        <p:txBody>
          <a:bodyPr/>
          <a:lstStyle/>
          <a:p>
            <a:r>
              <a:rPr lang="en-US" dirty="0">
                <a:solidFill>
                  <a:schemeClr val="accent1"/>
                </a:solidFill>
              </a:rPr>
              <a:t>Bose-Einstein’s (B.E) Statistics: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2890D49-5501-3CCD-8DE1-E69EB079C2C2}"/>
                  </a:ext>
                </a:extLst>
              </p:cNvPr>
              <p:cNvSpPr>
                <a:spLocks noGrp="1"/>
              </p:cNvSpPr>
              <p:nvPr>
                <p:ph idx="1"/>
              </p:nvPr>
            </p:nvSpPr>
            <p:spPr>
              <a:xfrm>
                <a:off x="838200" y="1929384"/>
                <a:ext cx="10515600" cy="4928616"/>
              </a:xfrm>
            </p:spPr>
            <p:txBody>
              <a:bodyPr>
                <a:normAutofit lnSpcReduction="10000"/>
              </a:bodyPr>
              <a:lstStyle/>
              <a:p>
                <a:pPr marL="0" indent="0">
                  <a:buNone/>
                </a:pPr>
                <a:r>
                  <a:rPr lang="en-US" dirty="0">
                    <a:solidFill>
                      <a:srgbClr val="00B0F0"/>
                    </a:solidFill>
                  </a:rPr>
                  <a:t>The basic postulates associated with the BE statistics are-</a:t>
                </a:r>
              </a:p>
              <a:p>
                <a:r>
                  <a:rPr lang="en-US" dirty="0"/>
                  <a:t>The particles of the system are identical and indistinguishable.</a:t>
                </a:r>
              </a:p>
              <a:p>
                <a:r>
                  <a:rPr lang="en-US" dirty="0"/>
                  <a:t>The  number of phase space cells are comparable with the number of particles in the system</a:t>
                </a:r>
              </a:p>
              <a:p>
                <a:r>
                  <a:rPr lang="en-US" dirty="0"/>
                  <a:t>There is no restriction on the number of particles in a cell in  phase space.</a:t>
                </a:r>
              </a:p>
              <a:p>
                <a:r>
                  <a:rPr lang="en-US" dirty="0"/>
                  <a:t>The available volume or size of the phase space cell is equal to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h</m:t>
                        </m:r>
                      </m:e>
                      <m:sup>
                        <m:r>
                          <a:rPr lang="en-US" b="0" i="1" smtClean="0">
                            <a:latin typeface="Cambria Math" panose="02040503050406030204" pitchFamily="18" charset="0"/>
                          </a:rPr>
                          <m:t>3</m:t>
                        </m:r>
                      </m:sup>
                    </m:sSup>
                    <m:r>
                      <a:rPr lang="en-US" b="0" i="0" smtClean="0">
                        <a:latin typeface="Cambria Math" panose="02040503050406030204" pitchFamily="18" charset="0"/>
                      </a:rPr>
                      <m:t>(</m:t>
                    </m:r>
                    <m:r>
                      <m:rPr>
                        <m:sty m:val="p"/>
                      </m:rPr>
                      <a:rPr lang="en-US" b="0" i="0" smtClean="0">
                        <a:latin typeface="Cambria Math" panose="02040503050406030204" pitchFamily="18" charset="0"/>
                      </a:rPr>
                      <m:t>where</m:t>
                    </m:r>
                    <m:r>
                      <a:rPr lang="en-US" b="0" i="0" smtClean="0">
                        <a:latin typeface="Cambria Math" panose="02040503050406030204" pitchFamily="18" charset="0"/>
                      </a:rPr>
                      <m:t> </m:t>
                    </m:r>
                    <m:r>
                      <m:rPr>
                        <m:sty m:val="p"/>
                      </m:rPr>
                      <a:rPr lang="en-US" b="0" i="0" smtClean="0">
                        <a:latin typeface="Cambria Math" panose="02040503050406030204" pitchFamily="18" charset="0"/>
                      </a:rPr>
                      <m:t>h</m:t>
                    </m:r>
                    <m:r>
                      <a:rPr lang="en-US" b="0" i="0" smtClean="0">
                        <a:latin typeface="Cambria Math" panose="02040503050406030204" pitchFamily="18" charset="0"/>
                      </a:rPr>
                      <m:t> </m:t>
                    </m:r>
                    <m:r>
                      <m:rPr>
                        <m:sty m:val="p"/>
                      </m:rPr>
                      <a:rPr lang="en-US" b="0" i="0" smtClean="0">
                        <a:latin typeface="Cambria Math" panose="02040503050406030204" pitchFamily="18" charset="0"/>
                      </a:rPr>
                      <m:t>is</m:t>
                    </m:r>
                    <m:r>
                      <a:rPr lang="en-US" b="0" i="0" smtClean="0">
                        <a:latin typeface="Cambria Math" panose="02040503050406030204" pitchFamily="18" charset="0"/>
                      </a:rPr>
                      <m:t> </m:t>
                    </m:r>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Plank</m:t>
                        </m:r>
                      </m:e>
                      <m:sup>
                        <m:r>
                          <a:rPr lang="en-US" b="0" i="0" smtClean="0">
                            <a:latin typeface="Cambria Math" panose="02040503050406030204" pitchFamily="18" charset="0"/>
                          </a:rPr>
                          <m:t>′</m:t>
                        </m:r>
                      </m:sup>
                    </m:sSup>
                    <m:r>
                      <m:rPr>
                        <m:sty m:val="p"/>
                      </m:rPr>
                      <a:rPr lang="en-US" b="0" i="0" smtClean="0">
                        <a:latin typeface="Cambria Math" panose="02040503050406030204" pitchFamily="18" charset="0"/>
                      </a:rPr>
                      <m:t>s</m:t>
                    </m:r>
                  </m:oMath>
                </a14:m>
                <a:r>
                  <a:rPr lang="en-US" dirty="0"/>
                  <a:t> constant)</a:t>
                </a:r>
              </a:p>
              <a:p>
                <a:r>
                  <a:rPr lang="en-US" dirty="0"/>
                  <a:t>B.E statistics is applicable to particles having zero or integral spins. These particles are called </a:t>
                </a:r>
                <a:r>
                  <a:rPr lang="en-US" dirty="0">
                    <a:solidFill>
                      <a:srgbClr val="0070C0"/>
                    </a:solidFill>
                  </a:rPr>
                  <a:t>bosons.</a:t>
                </a:r>
              </a:p>
              <a:p>
                <a:pPr marL="0" indent="0">
                  <a:buNone/>
                </a:pPr>
                <a:endParaRPr lang="en-US" dirty="0"/>
              </a:p>
              <a:p>
                <a:endParaRPr lang="en-US" dirty="0"/>
              </a:p>
              <a:p>
                <a:endParaRPr lang="en-US" dirty="0"/>
              </a:p>
            </p:txBody>
          </p:sp>
        </mc:Choice>
        <mc:Fallback>
          <p:sp>
            <p:nvSpPr>
              <p:cNvPr id="3" name="Content Placeholder 2">
                <a:extLst>
                  <a:ext uri="{FF2B5EF4-FFF2-40B4-BE49-F238E27FC236}">
                    <a16:creationId xmlns:a16="http://schemas.microsoft.com/office/drawing/2014/main" id="{82890D49-5501-3CCD-8DE1-E69EB079C2C2}"/>
                  </a:ext>
                </a:extLst>
              </p:cNvPr>
              <p:cNvSpPr>
                <a:spLocks noGrp="1" noRot="1" noChangeAspect="1" noMove="1" noResize="1" noEditPoints="1" noAdjustHandles="1" noChangeArrowheads="1" noChangeShapeType="1" noTextEdit="1"/>
              </p:cNvSpPr>
              <p:nvPr>
                <p:ph idx="1"/>
              </p:nvPr>
            </p:nvSpPr>
            <p:spPr>
              <a:xfrm>
                <a:off x="838200" y="1929384"/>
                <a:ext cx="10515600" cy="4928616"/>
              </a:xfrm>
              <a:blipFill>
                <a:blip r:embed="rId2"/>
                <a:stretch>
                  <a:fillRect l="-1043" t="-866" r="-1623"/>
                </a:stretch>
              </a:blipFill>
            </p:spPr>
            <p:txBody>
              <a:bodyPr/>
              <a:lstStyle/>
              <a:p>
                <a:r>
                  <a:rPr lang="en-US">
                    <a:noFill/>
                  </a:rPr>
                  <a:t> </a:t>
                </a:r>
              </a:p>
            </p:txBody>
          </p:sp>
        </mc:Fallback>
      </mc:AlternateContent>
    </p:spTree>
    <p:extLst>
      <p:ext uri="{BB962C8B-B14F-4D97-AF65-F5344CB8AC3E}">
        <p14:creationId xmlns:p14="http://schemas.microsoft.com/office/powerpoint/2010/main" val="3223703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8C3D3-DED6-32B8-9DB2-C8A39B58BF75}"/>
              </a:ext>
            </a:extLst>
          </p:cNvPr>
          <p:cNvSpPr>
            <a:spLocks noGrp="1"/>
          </p:cNvSpPr>
          <p:nvPr>
            <p:ph type="title"/>
          </p:nvPr>
        </p:nvSpPr>
        <p:spPr>
          <a:xfrm>
            <a:off x="838200" y="365125"/>
            <a:ext cx="10515600" cy="1052858"/>
          </a:xfrm>
        </p:spPr>
        <p:txBody>
          <a:bodyPr/>
          <a:lstStyle/>
          <a:p>
            <a:r>
              <a:rPr lang="en-US" dirty="0">
                <a:solidFill>
                  <a:schemeClr val="accent1"/>
                </a:solidFill>
              </a:rPr>
              <a:t>Fermi-Dirac Statistics: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41CF031-AEBE-11C2-923B-4473DBFBA3C2}"/>
                  </a:ext>
                </a:extLst>
              </p:cNvPr>
              <p:cNvSpPr>
                <a:spLocks noGrp="1"/>
              </p:cNvSpPr>
              <p:nvPr>
                <p:ph idx="1"/>
              </p:nvPr>
            </p:nvSpPr>
            <p:spPr>
              <a:xfrm>
                <a:off x="838200" y="1823366"/>
                <a:ext cx="10515600" cy="4251960"/>
              </a:xfrm>
            </p:spPr>
            <p:txBody>
              <a:bodyPr>
                <a:normAutofit fontScale="92500" lnSpcReduction="20000"/>
              </a:bodyPr>
              <a:lstStyle/>
              <a:p>
                <a:pPr marL="0" indent="0">
                  <a:buNone/>
                </a:pPr>
                <a:r>
                  <a:rPr lang="en-US" dirty="0">
                    <a:solidFill>
                      <a:schemeClr val="accent4">
                        <a:lumMod val="60000"/>
                        <a:lumOff val="40000"/>
                      </a:schemeClr>
                    </a:solidFill>
                  </a:rPr>
                  <a:t>The basic postulates associated with the F.D statistics are-</a:t>
                </a:r>
              </a:p>
              <a:p>
                <a:r>
                  <a:rPr lang="en-US" dirty="0"/>
                  <a:t>The particles of the system are </a:t>
                </a:r>
                <a:r>
                  <a:rPr lang="en-US" dirty="0">
                    <a:solidFill>
                      <a:srgbClr val="92D050"/>
                    </a:solidFill>
                  </a:rPr>
                  <a:t>identical </a:t>
                </a:r>
                <a:r>
                  <a:rPr lang="en-US" dirty="0"/>
                  <a:t>and </a:t>
                </a:r>
                <a:r>
                  <a:rPr lang="en-US" dirty="0">
                    <a:solidFill>
                      <a:srgbClr val="00B0F0"/>
                    </a:solidFill>
                  </a:rPr>
                  <a:t>indistinguishable.</a:t>
                </a:r>
              </a:p>
              <a:p>
                <a:r>
                  <a:rPr lang="en-US" dirty="0"/>
                  <a:t>The  number of phase space cells must be larger than number of particles.</a:t>
                </a:r>
              </a:p>
              <a:p>
                <a:r>
                  <a:rPr lang="en-US" dirty="0"/>
                  <a:t>The particles must obey </a:t>
                </a:r>
                <a:r>
                  <a:rPr lang="en-US" dirty="0">
                    <a:solidFill>
                      <a:srgbClr val="00B0F0"/>
                    </a:solidFill>
                  </a:rPr>
                  <a:t>Pauli’s exclusion </a:t>
                </a:r>
                <a:r>
                  <a:rPr lang="en-US" dirty="0" err="1">
                    <a:solidFill>
                      <a:srgbClr val="00B0F0"/>
                    </a:solidFill>
                  </a:rPr>
                  <a:t>principle</a:t>
                </a:r>
                <a:r>
                  <a:rPr lang="en-US" dirty="0" err="1"/>
                  <a:t>.That</a:t>
                </a:r>
                <a:r>
                  <a:rPr lang="en-US" dirty="0"/>
                  <a:t> </a:t>
                </a:r>
                <a:r>
                  <a:rPr lang="en-US" dirty="0" err="1"/>
                  <a:t>is,</a:t>
                </a:r>
                <a:r>
                  <a:rPr lang="en-US" dirty="0" err="1">
                    <a:solidFill>
                      <a:srgbClr val="FF0000"/>
                    </a:solidFill>
                  </a:rPr>
                  <a:t>only</a:t>
                </a:r>
                <a:r>
                  <a:rPr lang="en-US" dirty="0">
                    <a:solidFill>
                      <a:srgbClr val="FF0000"/>
                    </a:solidFill>
                  </a:rPr>
                  <a:t> one particle  can occupy one cell </a:t>
                </a:r>
                <a:r>
                  <a:rPr lang="en-US" dirty="0"/>
                  <a:t>in the phase space.</a:t>
                </a:r>
              </a:p>
              <a:p>
                <a:r>
                  <a:rPr lang="en-US" dirty="0"/>
                  <a:t>The available volume or size of the phase space cell is equal to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h</m:t>
                        </m:r>
                      </m:e>
                      <m:sup>
                        <m:r>
                          <a:rPr lang="en-US" b="0" i="1" smtClean="0">
                            <a:latin typeface="Cambria Math" panose="02040503050406030204" pitchFamily="18" charset="0"/>
                          </a:rPr>
                          <m:t>3</m:t>
                        </m:r>
                      </m:sup>
                    </m:sSup>
                    <m:r>
                      <a:rPr lang="en-US" b="0" i="0" smtClean="0">
                        <a:latin typeface="Cambria Math" panose="02040503050406030204" pitchFamily="18" charset="0"/>
                      </a:rPr>
                      <m:t>(</m:t>
                    </m:r>
                    <m:r>
                      <m:rPr>
                        <m:sty m:val="p"/>
                      </m:rPr>
                      <a:rPr lang="en-US" b="0" i="0" smtClean="0">
                        <a:latin typeface="Cambria Math" panose="02040503050406030204" pitchFamily="18" charset="0"/>
                      </a:rPr>
                      <m:t>where</m:t>
                    </m:r>
                    <m:r>
                      <a:rPr lang="en-US" b="0" i="0" smtClean="0">
                        <a:latin typeface="Cambria Math" panose="02040503050406030204" pitchFamily="18" charset="0"/>
                      </a:rPr>
                      <m:t> </m:t>
                    </m:r>
                    <m:r>
                      <m:rPr>
                        <m:sty m:val="p"/>
                      </m:rPr>
                      <a:rPr lang="en-US" b="0" i="0" smtClean="0">
                        <a:latin typeface="Cambria Math" panose="02040503050406030204" pitchFamily="18" charset="0"/>
                      </a:rPr>
                      <m:t>h</m:t>
                    </m:r>
                    <m:r>
                      <a:rPr lang="en-US" b="0" i="0" smtClean="0">
                        <a:latin typeface="Cambria Math" panose="02040503050406030204" pitchFamily="18" charset="0"/>
                      </a:rPr>
                      <m:t> </m:t>
                    </m:r>
                    <m:r>
                      <m:rPr>
                        <m:sty m:val="p"/>
                      </m:rPr>
                      <a:rPr lang="en-US" b="0" i="0" smtClean="0">
                        <a:latin typeface="Cambria Math" panose="02040503050406030204" pitchFamily="18" charset="0"/>
                      </a:rPr>
                      <m:t>is</m:t>
                    </m:r>
                    <m:r>
                      <a:rPr lang="en-US" b="0" i="0" smtClean="0">
                        <a:latin typeface="Cambria Math" panose="02040503050406030204" pitchFamily="18" charset="0"/>
                      </a:rPr>
                      <m:t> </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Plank</m:t>
                        </m:r>
                      </m:e>
                      <m:sup>
                        <m:r>
                          <a:rPr lang="en-US" b="0" i="0" smtClean="0">
                            <a:latin typeface="Cambria Math" panose="02040503050406030204" pitchFamily="18" charset="0"/>
                          </a:rPr>
                          <m:t>′</m:t>
                        </m:r>
                      </m:sup>
                    </m:sSup>
                    <m:r>
                      <m:rPr>
                        <m:sty m:val="p"/>
                      </m:rPr>
                      <a:rPr lang="en-US" b="0" i="0" smtClean="0">
                        <a:latin typeface="Cambria Math" panose="02040503050406030204" pitchFamily="18" charset="0"/>
                      </a:rPr>
                      <m:t>s</m:t>
                    </m:r>
                  </m:oMath>
                </a14:m>
                <a:r>
                  <a:rPr lang="en-US" dirty="0"/>
                  <a:t> constant)</a:t>
                </a:r>
              </a:p>
              <a:p>
                <a:r>
                  <a:rPr lang="en-US" dirty="0"/>
                  <a:t>B.E statistics is applicable to particles having half integral spins. These particles are called </a:t>
                </a:r>
                <a:r>
                  <a:rPr lang="en-US" dirty="0">
                    <a:solidFill>
                      <a:srgbClr val="0070C0"/>
                    </a:solidFill>
                  </a:rPr>
                  <a:t>fermions.</a:t>
                </a:r>
              </a:p>
              <a:p>
                <a:pPr marL="0" indent="0">
                  <a:buNone/>
                </a:pPr>
                <a:endParaRPr lang="en-US" dirty="0"/>
              </a:p>
              <a:p>
                <a:endParaRPr lang="en-US" dirty="0"/>
              </a:p>
              <a:p>
                <a:endParaRPr lang="en-US" dirty="0"/>
              </a:p>
            </p:txBody>
          </p:sp>
        </mc:Choice>
        <mc:Fallback>
          <p:sp>
            <p:nvSpPr>
              <p:cNvPr id="3" name="Content Placeholder 2">
                <a:extLst>
                  <a:ext uri="{FF2B5EF4-FFF2-40B4-BE49-F238E27FC236}">
                    <a16:creationId xmlns:a16="http://schemas.microsoft.com/office/drawing/2014/main" id="{141CF031-AEBE-11C2-923B-4473DBFBA3C2}"/>
                  </a:ext>
                </a:extLst>
              </p:cNvPr>
              <p:cNvSpPr>
                <a:spLocks noGrp="1" noRot="1" noChangeAspect="1" noMove="1" noResize="1" noEditPoints="1" noAdjustHandles="1" noChangeArrowheads="1" noChangeShapeType="1" noTextEdit="1"/>
              </p:cNvSpPr>
              <p:nvPr>
                <p:ph idx="1"/>
              </p:nvPr>
            </p:nvSpPr>
            <p:spPr>
              <a:xfrm>
                <a:off x="838200" y="1823366"/>
                <a:ext cx="10515600" cy="4251960"/>
              </a:xfrm>
              <a:blipFill>
                <a:blip r:embed="rId2"/>
                <a:stretch>
                  <a:fillRect l="-870" t="-1433" r="-1159"/>
                </a:stretch>
              </a:blipFill>
            </p:spPr>
            <p:txBody>
              <a:bodyPr/>
              <a:lstStyle/>
              <a:p>
                <a:r>
                  <a:rPr lang="en-US">
                    <a:noFill/>
                  </a:rPr>
                  <a:t> </a:t>
                </a:r>
              </a:p>
            </p:txBody>
          </p:sp>
        </mc:Fallback>
      </mc:AlternateContent>
    </p:spTree>
    <p:extLst>
      <p:ext uri="{BB962C8B-B14F-4D97-AF65-F5344CB8AC3E}">
        <p14:creationId xmlns:p14="http://schemas.microsoft.com/office/powerpoint/2010/main" val="3547180743"/>
      </p:ext>
    </p:extLst>
  </p:cSld>
  <p:clrMapOvr>
    <a:masterClrMapping/>
  </p:clrMapOvr>
</p:sld>
</file>

<file path=ppt/theme/theme1.xml><?xml version="1.0" encoding="utf-8"?>
<a:theme xmlns:a="http://schemas.openxmlformats.org/drawingml/2006/main" name="SketchyVTI">
  <a:themeElements>
    <a:clrScheme name="AnalogousFromDarkSeedLeftStep">
      <a:dk1>
        <a:srgbClr val="000000"/>
      </a:dk1>
      <a:lt1>
        <a:srgbClr val="FFFFFF"/>
      </a:lt1>
      <a:dk2>
        <a:srgbClr val="301B2E"/>
      </a:dk2>
      <a:lt2>
        <a:srgbClr val="F0F2F3"/>
      </a:lt2>
      <a:accent1>
        <a:srgbClr val="C3734D"/>
      </a:accent1>
      <a:accent2>
        <a:srgbClr val="B13B46"/>
      </a:accent2>
      <a:accent3>
        <a:srgbClr val="C34D89"/>
      </a:accent3>
      <a:accent4>
        <a:srgbClr val="B13BA8"/>
      </a:accent4>
      <a:accent5>
        <a:srgbClr val="9B4DC3"/>
      </a:accent5>
      <a:accent6>
        <a:srgbClr val="5A3EB2"/>
      </a:accent6>
      <a:hlink>
        <a:srgbClr val="A83FBF"/>
      </a:hlink>
      <a:folHlink>
        <a:srgbClr val="7F7F7F"/>
      </a:folHlink>
    </a:clrScheme>
    <a:fontScheme name="Custom 2">
      <a:majorFont>
        <a:latin typeface="Yu Mincho Light"/>
        <a:ea typeface=""/>
        <a:cs typeface=""/>
      </a:majorFont>
      <a:minorFont>
        <a:latin typeface="Yu Minch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106</TotalTime>
  <Words>404</Words>
  <Application>Microsoft Office PowerPoint</Application>
  <PresentationFormat>Widescreen</PresentationFormat>
  <Paragraphs>31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Yu Mincho Light</vt:lpstr>
      <vt:lpstr>Arial</vt:lpstr>
      <vt:lpstr>Cambria Math</vt:lpstr>
      <vt:lpstr>SketchyVTI</vt:lpstr>
      <vt:lpstr>Classical and Quantum Statistics</vt:lpstr>
      <vt:lpstr>Classical Statistics:</vt:lpstr>
      <vt:lpstr>Quantum Statistics:</vt:lpstr>
      <vt:lpstr>Maxwell-Boltzmann (MB) Statistics:</vt:lpstr>
      <vt:lpstr>Bose-Einstein’s (B.E) Statistics:</vt:lpstr>
      <vt:lpstr>Fermi-Dirac Statistics: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Classical and Quantum Statistics</dc:title>
  <dc:creator>Svastik   Kanwar</dc:creator>
  <cp:lastModifiedBy>Svastik   Kanwar</cp:lastModifiedBy>
  <cp:revision>8</cp:revision>
  <dcterms:created xsi:type="dcterms:W3CDTF">2022-07-18T14:09:55Z</dcterms:created>
  <dcterms:modified xsi:type="dcterms:W3CDTF">2022-07-18T15:56:54Z</dcterms:modified>
</cp:coreProperties>
</file>